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115410" r:id="rId2"/>
    <p:sldId id="115411" r:id="rId3"/>
    <p:sldId id="115432" r:id="rId4"/>
    <p:sldId id="115433" r:id="rId5"/>
    <p:sldId id="115434" r:id="rId6"/>
    <p:sldId id="115435" r:id="rId7"/>
    <p:sldId id="115436" r:id="rId8"/>
    <p:sldId id="115437" r:id="rId9"/>
    <p:sldId id="115406" r:id="rId10"/>
    <p:sldId id="115402" r:id="rId11"/>
    <p:sldId id="115408" r:id="rId12"/>
    <p:sldId id="115412" r:id="rId13"/>
    <p:sldId id="115409" r:id="rId14"/>
    <p:sldId id="115414" r:id="rId15"/>
    <p:sldId id="115405" r:id="rId16"/>
    <p:sldId id="115413" r:id="rId17"/>
    <p:sldId id="115423" r:id="rId18"/>
    <p:sldId id="115422" r:id="rId19"/>
    <p:sldId id="115421" r:id="rId20"/>
  </p:sldIdLst>
  <p:sldSz cx="17881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C0C"/>
    <a:srgbClr val="727272"/>
    <a:srgbClr val="BFC4CD"/>
    <a:srgbClr val="FFECD3"/>
    <a:srgbClr val="386747"/>
    <a:srgbClr val="B9A23F"/>
    <a:srgbClr val="FF6807"/>
    <a:srgbClr val="E2E57B"/>
    <a:srgbClr val="D86ECC"/>
    <a:srgbClr val="219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Johnson" userId="7b0ea1ed-e937-4b4b-ab5a-daefc74a14d8" providerId="ADAL" clId="{4C5799C3-8AEA-46A7-B8E9-FFB1AAF06A60}"/>
    <pc:docChg chg="modShowInfo">
      <pc:chgData name="Jay Johnson" userId="7b0ea1ed-e937-4b4b-ab5a-daefc74a14d8" providerId="ADAL" clId="{4C5799C3-8AEA-46A7-B8E9-FFB1AAF06A60}" dt="2025-03-14T23:25:50.833" v="0" actId="2744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47768-0278-4487-B0EE-A2A91117234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E8F40-0744-4C32-BB76-E41385B0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3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1pPr>
    <a:lvl2pPr marL="670530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2pPr>
    <a:lvl3pPr marL="1341059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3pPr>
    <a:lvl4pPr marL="2011589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4pPr>
    <a:lvl5pPr marL="2682118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5pPr>
    <a:lvl6pPr marL="3352648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6pPr>
    <a:lvl7pPr marL="4023177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7pPr>
    <a:lvl8pPr marL="4693707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8pPr>
    <a:lvl9pPr marL="5364236" algn="l" defTabSz="1341059" rtl="0" eaLnBrk="1" latinLnBrk="0" hangingPunct="1">
      <a:defRPr sz="17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1646133"/>
            <a:ext cx="13411200" cy="3501813"/>
          </a:xfrm>
          <a:prstGeom prst="rect">
            <a:avLst/>
          </a:prstGeo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5282989"/>
            <a:ext cx="13411200" cy="2428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2677584"/>
            <a:ext cx="15422880" cy="6381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96520" y="535517"/>
            <a:ext cx="3855720" cy="852402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535517"/>
            <a:ext cx="11343640" cy="85240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176998-7697-18BE-889B-383D10435A64}"/>
              </a:ext>
            </a:extLst>
          </p:cNvPr>
          <p:cNvSpPr/>
          <p:nvPr userDrawn="1"/>
        </p:nvSpPr>
        <p:spPr>
          <a:xfrm>
            <a:off x="1519518" y="9648998"/>
            <a:ext cx="13241510" cy="18284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9A23F">
                  <a:alpha val="80000"/>
                </a:srgbClr>
              </a:gs>
              <a:gs pos="59000">
                <a:srgbClr val="B9A23F">
                  <a:alpha val="60000"/>
                </a:srgbClr>
              </a:gs>
              <a:gs pos="78000">
                <a:srgbClr val="B9A23F">
                  <a:alpha val="6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820593-15D9-ECE8-EF3E-BBBEB4F3B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593" y="9638507"/>
            <a:ext cx="2725271" cy="182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D08199-A8AF-E4D8-554C-A6654F284C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166" y="9638507"/>
            <a:ext cx="2650067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047" y="2507617"/>
            <a:ext cx="15422880" cy="4184014"/>
          </a:xfrm>
          <a:prstGeom prst="rect">
            <a:avLst/>
          </a:prstGeo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047" y="6731213"/>
            <a:ext cx="15422880" cy="22002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82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82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82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82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82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82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82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360" y="2677584"/>
            <a:ext cx="7599680" cy="6381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0" y="2677584"/>
            <a:ext cx="7599680" cy="6381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89" y="535517"/>
            <a:ext cx="15422880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690" y="2465706"/>
            <a:ext cx="7564754" cy="12084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690" y="3674110"/>
            <a:ext cx="7564754" cy="540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60" y="2465706"/>
            <a:ext cx="7602009" cy="12084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60" y="3674110"/>
            <a:ext cx="7602009" cy="540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0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  <a:prstGeom prst="rect">
            <a:avLst/>
          </a:prstGeo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2009" y="1448224"/>
            <a:ext cx="9052560" cy="7147983"/>
          </a:xfrm>
          <a:prstGeom prst="rect">
            <a:avLst/>
          </a:prstGeo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  <a:prstGeom prst="rect">
            <a:avLst/>
          </a:prstGeo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02009" y="1448224"/>
            <a:ext cx="9052560" cy="71479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0D2E6979-D9B4-41C1-815B-ACC8D8C8A0E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/>
          <a:lstStyle/>
          <a:p>
            <a:fld id="{7EE56BDF-AFE4-4250-9EF8-5FD2CFFDC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613C92-9B83-9328-B174-1ABBB1EAD09A}"/>
              </a:ext>
            </a:extLst>
          </p:cNvPr>
          <p:cNvSpPr/>
          <p:nvPr userDrawn="1"/>
        </p:nvSpPr>
        <p:spPr>
          <a:xfrm>
            <a:off x="1519518" y="9648998"/>
            <a:ext cx="13241510" cy="18284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B9A23F">
                  <a:alpha val="80000"/>
                </a:srgbClr>
              </a:gs>
              <a:gs pos="59000">
                <a:srgbClr val="B9A23F">
                  <a:alpha val="60000"/>
                </a:srgbClr>
              </a:gs>
              <a:gs pos="78000">
                <a:srgbClr val="B9A23F">
                  <a:alpha val="6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t. Patrick Parish">
            <a:extLst>
              <a:ext uri="{FF2B5EF4-FFF2-40B4-BE49-F238E27FC236}">
                <a16:creationId xmlns:a16="http://schemas.microsoft.com/office/drawing/2014/main" id="{BAE2A62A-2A5C-BA2C-B955-84245FE292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6" y="9390723"/>
            <a:ext cx="1331782" cy="4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5DE95-6820-9AFC-FCBF-D65BF4B116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593" y="9638507"/>
            <a:ext cx="2725271" cy="182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F936B-4897-0D56-2B4D-E47C1B659F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166" y="9638507"/>
            <a:ext cx="2650067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1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5A7C9DD-A7E4-C67C-39D8-141EA0C0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EB928-92BF-99CA-9DA3-913D659C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08D72-893F-E1BA-C42A-6A613E7DF00B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519A22BA-27DA-B210-E111-995A5371C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1D0ADB95-5BFB-A448-1EE9-5853DBEED598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5815268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Site Plan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B89D97-8580-4B07-0168-6D13B460C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  <p:pic>
        <p:nvPicPr>
          <p:cNvPr id="2" name="Picture 2" descr="Architectural North Arrow Vector">
            <a:extLst>
              <a:ext uri="{FF2B5EF4-FFF2-40B4-BE49-F238E27FC236}">
                <a16:creationId xmlns:a16="http://schemas.microsoft.com/office/drawing/2014/main" id="{81CFDC04-6BB3-4A56-0CD0-F2A8F6937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>
            <a:off x="16486094" y="1898289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30845F-6A29-63D1-BED8-34A526E9E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3DFD2-8F2A-C312-A702-B8CD01F55E8D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2B037DA1-E6A4-3676-8A6F-13726891E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877B4CE7-F2F5-8775-55B3-3BDAFCCCD49F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4433231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Ground View of Outdoor Gathering Area 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9B75F1-8355-7EF9-8573-38F7EAE4D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5F69F1-1116-0B6F-15EE-441639964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D37874-60C1-2833-D060-5790930BD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EA3B5-AB5A-2CCE-2985-AA12C935FEE7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8F296DA4-A02B-7481-8943-77CC46D8B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92D7450C-B493-AB57-A414-6320FBBFFAFD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6770009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Ground View of Outdoor Gathering Area Looking Southeast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894935-CF02-767E-B191-FABF00C4B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8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A8E2E69-B419-B3A9-7D2F-5DF8FB9C2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87B247-243E-E6BA-E374-5306CE220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B04E6C-3682-DE90-24A0-A66D4D6EC5D5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5F1161A0-4617-431B-E7C5-7A593A593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599ECA55-BDA9-9C92-55F5-C52AA6FA39EF}"/>
              </a:ext>
            </a:extLst>
          </p:cNvPr>
          <p:cNvSpPr txBox="1">
            <a:spLocks/>
          </p:cNvSpPr>
          <p:nvPr/>
        </p:nvSpPr>
        <p:spPr>
          <a:xfrm>
            <a:off x="1316284" y="124906"/>
            <a:ext cx="16571555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Aerial View of Parish Center Addition Looking Northeast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6B114-8154-196E-7BFB-68DB72DD8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9E59A14-5375-9134-C91C-162A471FC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40B0E-D9FA-2F4C-23CA-218116C1C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DED5BA-1E65-7FDD-6277-7F587059CD1C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17CAEF2F-DED2-0816-9FFA-FC7C42B7F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2282679B-6616-3037-7738-F40201035EFF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5855609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Aerial View of Parish Center Addition Looking Northwest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BECF4-0EF9-4B7C-7458-04F94578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3D3664-794A-DFD8-8CBF-144491166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88467-CC4A-CFB4-B119-6B71367BF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A7C47E-7A7B-4531-9107-8D023B38E24A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3F8BB163-A604-A32F-6934-10905D936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E8C6A8B7-71EC-43BE-0528-22D34CF888C7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6084209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Ground View of Parish Center Addition Looking Northeast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D3926-6284-6682-29AA-458C0A736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55FC28-52E4-48CE-AE9A-D6404D9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734BB-2A22-C6B6-628C-10C7AFA18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91A408-6A02-1330-662F-BFF4EFEC8FA3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1AC6F43A-F4C6-31E3-170D-D5FC4A187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1AB5D623-5216-E2C0-3447-FD88B80AB4DE}"/>
              </a:ext>
            </a:extLst>
          </p:cNvPr>
          <p:cNvSpPr txBox="1">
            <a:spLocks/>
          </p:cNvSpPr>
          <p:nvPr/>
        </p:nvSpPr>
        <p:spPr>
          <a:xfrm>
            <a:off x="1316284" y="124906"/>
            <a:ext cx="16571556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Aerial View of Parish Center Addition Looking Southwest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E45B20-97C5-7B98-0403-23B494B96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841DEEC-AA31-05A8-B0F4-A7F92308E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70FE29-7F04-246A-E6A1-0031507D8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41" y="0"/>
            <a:ext cx="17881601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A77F4E-3617-3B54-7CC1-1ED81C4E5320}"/>
              </a:ext>
            </a:extLst>
          </p:cNvPr>
          <p:cNvSpPr/>
          <p:nvPr/>
        </p:nvSpPr>
        <p:spPr>
          <a:xfrm>
            <a:off x="-15026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551D444-6D8C-D0FB-4D2D-752152A33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7EA3D223-427C-52A7-0848-5BBF6EE6FECC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4739503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Ground View of Parish Center Addition Courtyard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18B8C-6140-D671-DE20-8EB38305C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5F38-133C-54C4-06B3-CEBD33F5F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people walking around&#10;&#10;Description automatically generated">
            <a:extLst>
              <a:ext uri="{FF2B5EF4-FFF2-40B4-BE49-F238E27FC236}">
                <a16:creationId xmlns:a16="http://schemas.microsoft.com/office/drawing/2014/main" id="{980053DF-0382-C4F3-5E9C-5EB9A492B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81600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6C014A-FC06-7419-0BDD-490844E597C8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D514BD8A-E798-6195-94AA-E2DABA212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65295574-D02E-280F-07ED-6CCB50CC1B7D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7423778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Section View of Courtyard Infill &amp; Narthex Expansion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0A596-C2AE-7DCB-6476-EF3507AF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1EF6-B7B0-4623-326D-FA5D18B10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people around it&#10;&#10;Description automatically generated">
            <a:extLst>
              <a:ext uri="{FF2B5EF4-FFF2-40B4-BE49-F238E27FC236}">
                <a16:creationId xmlns:a16="http://schemas.microsoft.com/office/drawing/2014/main" id="{C8C4A931-E43F-13FF-218C-DAC577BA0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81600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C7F837-AC0D-8034-DC8F-76A3F689D5EA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4B274CD-7226-4E83-0CD6-EA0DF7B9B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08A99B98-D2F8-0010-69EF-306C87FAEAF2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7495697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Section View of Courtyard Infill &amp; Narthex Expansion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F77D46-FD07-A563-A171-49141C8D6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8E96C-0790-A0F2-7C37-AA155B1DB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3AA7E3F8-D8D0-B193-F655-78CDE4AEF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81600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C56AD6-CB71-92F6-8D03-26F8A9D8479C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80F6CCFF-CBC4-9DD6-2904-B8470FD8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A1ED5695-7073-ED24-1BF0-641FBB369966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6912328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Interior View of Courtyard Infill &amp; Narthex Expansion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F83DE1-DE5A-8270-3390-B46F635B0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6639A7-6124-3BA4-F8C5-03D2976B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C24E82-5C3A-B7F3-9EB7-559E38B5B9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B8A981-0775-F961-2916-A877039C131F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85B62781-DA30-39D0-BA84-B0E65E0E9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708C7CC6-7C1C-FC35-AD9B-B718B2C5976C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2215465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Site Plan - Phasing Diagram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FE544-D405-0341-7467-96333FF96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92ABE5-D566-6BB6-2FEB-5E2D787B0594}"/>
              </a:ext>
            </a:extLst>
          </p:cNvPr>
          <p:cNvSpPr/>
          <p:nvPr/>
        </p:nvSpPr>
        <p:spPr>
          <a:xfrm>
            <a:off x="6034230" y="4378276"/>
            <a:ext cx="1748117" cy="2947762"/>
          </a:xfrm>
          <a:prstGeom prst="roundRect">
            <a:avLst/>
          </a:prstGeom>
          <a:noFill/>
          <a:ln w="57150">
            <a:solidFill>
              <a:srgbClr val="D7EBF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2869E6CF-0464-2166-FE85-8C02EEA2D14A}"/>
              </a:ext>
            </a:extLst>
          </p:cNvPr>
          <p:cNvSpPr txBox="1">
            <a:spLocks/>
          </p:cNvSpPr>
          <p:nvPr/>
        </p:nvSpPr>
        <p:spPr>
          <a:xfrm>
            <a:off x="6120467" y="5661105"/>
            <a:ext cx="1575642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u="sng" dirty="0">
                <a:solidFill>
                  <a:srgbClr val="D7EBF2"/>
                </a:solidFill>
              </a:rPr>
              <a:t>Phase 1A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D7EBF2"/>
                </a:solidFill>
              </a:rPr>
              <a:t>Courtyard Infill / Narthex Expansion / Interior Renovation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1270EC-C05D-BF72-B8EA-97281F35B011}"/>
              </a:ext>
            </a:extLst>
          </p:cNvPr>
          <p:cNvSpPr/>
          <p:nvPr/>
        </p:nvSpPr>
        <p:spPr>
          <a:xfrm>
            <a:off x="4365926" y="3710498"/>
            <a:ext cx="1352909" cy="1179026"/>
          </a:xfrm>
          <a:prstGeom prst="roundRect">
            <a:avLst/>
          </a:prstGeom>
          <a:noFill/>
          <a:ln w="57150">
            <a:solidFill>
              <a:srgbClr val="E6CCE7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id="{43923BB9-B5B3-7893-C6C7-D44240640AA0}"/>
              </a:ext>
            </a:extLst>
          </p:cNvPr>
          <p:cNvSpPr txBox="1">
            <a:spLocks/>
          </p:cNvSpPr>
          <p:nvPr/>
        </p:nvSpPr>
        <p:spPr>
          <a:xfrm>
            <a:off x="2178920" y="2821255"/>
            <a:ext cx="1610691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u="sng" dirty="0">
                <a:solidFill>
                  <a:srgbClr val="E6CCE7"/>
                </a:solidFill>
              </a:rPr>
              <a:t>Phase 3A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E6CCE7"/>
                </a:solidFill>
              </a:rPr>
              <a:t>Outdoor Gathering Area Cloister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ED30D7-2C4B-2B88-8E24-2BCCA1021286}"/>
              </a:ext>
            </a:extLst>
          </p:cNvPr>
          <p:cNvGrpSpPr/>
          <p:nvPr/>
        </p:nvGrpSpPr>
        <p:grpSpPr>
          <a:xfrm>
            <a:off x="11353893" y="1449977"/>
            <a:ext cx="4208850" cy="4211128"/>
            <a:chOff x="2048001" y="4203635"/>
            <a:chExt cx="4208850" cy="42111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04D4B12-B95B-D6E3-3DB4-995338BDA997}"/>
                </a:ext>
              </a:extLst>
            </p:cNvPr>
            <p:cNvSpPr/>
            <p:nvPr/>
          </p:nvSpPr>
          <p:spPr>
            <a:xfrm>
              <a:off x="2048001" y="4372636"/>
              <a:ext cx="2150470" cy="4042127"/>
            </a:xfrm>
            <a:prstGeom prst="roundRect">
              <a:avLst/>
            </a:prstGeom>
            <a:noFill/>
            <a:ln w="57150">
              <a:solidFill>
                <a:srgbClr val="FFECD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1D62B"/>
                </a:solidFill>
              </a:endParaRPr>
            </a:p>
          </p:txBody>
        </p:sp>
        <p:sp>
          <p:nvSpPr>
            <p:cNvPr id="34" name="Subtitle 4">
              <a:extLst>
                <a:ext uri="{FF2B5EF4-FFF2-40B4-BE49-F238E27FC236}">
                  <a16:creationId xmlns:a16="http://schemas.microsoft.com/office/drawing/2014/main" id="{3BB01571-D846-7805-B46F-07FD51F79162}"/>
                </a:ext>
              </a:extLst>
            </p:cNvPr>
            <p:cNvSpPr txBox="1">
              <a:spLocks/>
            </p:cNvSpPr>
            <p:nvPr/>
          </p:nvSpPr>
          <p:spPr>
            <a:xfrm>
              <a:off x="4646160" y="4203635"/>
              <a:ext cx="1610691" cy="55807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685800" indent="-6858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i="1" u="sng" dirty="0">
                  <a:solidFill>
                    <a:srgbClr val="FFECD3"/>
                  </a:solidFill>
                </a:rPr>
                <a:t>Phase 1</a:t>
              </a:r>
            </a:p>
            <a:p>
              <a:pPr marL="0" indent="0" algn="ctr">
                <a:buNone/>
              </a:pPr>
              <a:r>
                <a:rPr lang="en-US" sz="1600" i="1" dirty="0">
                  <a:solidFill>
                    <a:srgbClr val="FFECD3"/>
                  </a:solidFill>
                </a:rPr>
                <a:t>Additional Parking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478CA0-3B95-7293-9C2F-683B121B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8471" y="4502025"/>
              <a:ext cx="778443" cy="462624"/>
            </a:xfrm>
            <a:prstGeom prst="line">
              <a:avLst/>
            </a:prstGeom>
            <a:ln w="25400">
              <a:solidFill>
                <a:srgbClr val="FFECD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E9D7FF-053D-9979-286D-BF30345C46C6}"/>
              </a:ext>
            </a:extLst>
          </p:cNvPr>
          <p:cNvCxnSpPr>
            <a:cxnSpLocks/>
          </p:cNvCxnSpPr>
          <p:nvPr/>
        </p:nvCxnSpPr>
        <p:spPr>
          <a:xfrm>
            <a:off x="3544888" y="3122613"/>
            <a:ext cx="839345" cy="688669"/>
          </a:xfrm>
          <a:prstGeom prst="line">
            <a:avLst/>
          </a:prstGeom>
          <a:ln w="25400">
            <a:solidFill>
              <a:srgbClr val="E6CCE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27213A8-EAEA-F4CA-A518-27BDD1D3DE60}"/>
              </a:ext>
            </a:extLst>
          </p:cNvPr>
          <p:cNvCxnSpPr>
            <a:cxnSpLocks/>
          </p:cNvCxnSpPr>
          <p:nvPr/>
        </p:nvCxnSpPr>
        <p:spPr>
          <a:xfrm>
            <a:off x="8513801" y="8911000"/>
            <a:ext cx="2528849" cy="719142"/>
          </a:xfrm>
          <a:prstGeom prst="line">
            <a:avLst/>
          </a:prstGeom>
          <a:ln w="25400">
            <a:solidFill>
              <a:srgbClr val="FFFEC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4">
            <a:extLst>
              <a:ext uri="{FF2B5EF4-FFF2-40B4-BE49-F238E27FC236}">
                <a16:creationId xmlns:a16="http://schemas.microsoft.com/office/drawing/2014/main" id="{35594550-E262-A8C3-2EB2-9BE5957816F2}"/>
              </a:ext>
            </a:extLst>
          </p:cNvPr>
          <p:cNvSpPr txBox="1">
            <a:spLocks/>
          </p:cNvSpPr>
          <p:nvPr/>
        </p:nvSpPr>
        <p:spPr>
          <a:xfrm>
            <a:off x="4405166" y="5426334"/>
            <a:ext cx="1313669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u="sng" dirty="0">
                <a:solidFill>
                  <a:srgbClr val="FFECD3"/>
                </a:solidFill>
              </a:rPr>
              <a:t>Phase 1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FFECD3"/>
                </a:solidFill>
              </a:rPr>
              <a:t>Shell &amp; First Level of Parish Center Addition</a:t>
            </a: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id="{378FFA7C-29C7-8C4B-95DC-AD5BE84CA776}"/>
              </a:ext>
            </a:extLst>
          </p:cNvPr>
          <p:cNvSpPr txBox="1">
            <a:spLocks/>
          </p:cNvSpPr>
          <p:nvPr/>
        </p:nvSpPr>
        <p:spPr>
          <a:xfrm>
            <a:off x="8343223" y="6620488"/>
            <a:ext cx="1610691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u="sng" dirty="0">
                <a:solidFill>
                  <a:srgbClr val="E2E57B"/>
                </a:solidFill>
              </a:rPr>
              <a:t>Phase 2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E2E57B"/>
                </a:solidFill>
              </a:rPr>
              <a:t>Second Floor Level of Parish Center Addition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920557-CE9B-BA23-F77D-28139B46D790}"/>
              </a:ext>
            </a:extLst>
          </p:cNvPr>
          <p:cNvSpPr/>
          <p:nvPr/>
        </p:nvSpPr>
        <p:spPr>
          <a:xfrm>
            <a:off x="10913717" y="6860048"/>
            <a:ext cx="1748117" cy="2770094"/>
          </a:xfrm>
          <a:prstGeom prst="roundRect">
            <a:avLst/>
          </a:prstGeom>
          <a:noFill/>
          <a:ln w="57150">
            <a:solidFill>
              <a:srgbClr val="FFFECD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btitle 4">
            <a:extLst>
              <a:ext uri="{FF2B5EF4-FFF2-40B4-BE49-F238E27FC236}">
                <a16:creationId xmlns:a16="http://schemas.microsoft.com/office/drawing/2014/main" id="{C3F19D31-A8ED-F7C6-0EA5-FE9E000622DD}"/>
              </a:ext>
            </a:extLst>
          </p:cNvPr>
          <p:cNvSpPr txBox="1">
            <a:spLocks/>
          </p:cNvSpPr>
          <p:nvPr/>
        </p:nvSpPr>
        <p:spPr>
          <a:xfrm>
            <a:off x="10974355" y="7349402"/>
            <a:ext cx="1610691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u="sng" dirty="0">
                <a:solidFill>
                  <a:srgbClr val="FFFECD"/>
                </a:solidFill>
              </a:rPr>
              <a:t>Phase 3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FFFECD"/>
                </a:solidFill>
              </a:rPr>
              <a:t>Lower Level of Parish Center Addition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68671A6-33C6-2186-2610-11F6B5B90449}"/>
              </a:ext>
            </a:extLst>
          </p:cNvPr>
          <p:cNvCxnSpPr>
            <a:cxnSpLocks/>
          </p:cNvCxnSpPr>
          <p:nvPr/>
        </p:nvCxnSpPr>
        <p:spPr>
          <a:xfrm>
            <a:off x="5836833" y="5070338"/>
            <a:ext cx="3989505" cy="1080121"/>
          </a:xfrm>
          <a:prstGeom prst="line">
            <a:avLst/>
          </a:prstGeom>
          <a:ln w="25400">
            <a:solidFill>
              <a:srgbClr val="E2E57B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06F784-A4CD-4F07-1ED1-970906BEDFA3}"/>
              </a:ext>
            </a:extLst>
          </p:cNvPr>
          <p:cNvSpPr/>
          <p:nvPr/>
        </p:nvSpPr>
        <p:spPr>
          <a:xfrm>
            <a:off x="4187943" y="4975088"/>
            <a:ext cx="1748117" cy="2770094"/>
          </a:xfrm>
          <a:prstGeom prst="roundRect">
            <a:avLst/>
          </a:prstGeom>
          <a:noFill/>
          <a:ln w="57150">
            <a:solidFill>
              <a:srgbClr val="FFECD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C6AD7F-8A30-8CB5-59A5-64514E4F9A92}"/>
              </a:ext>
            </a:extLst>
          </p:cNvPr>
          <p:cNvCxnSpPr>
            <a:cxnSpLocks/>
          </p:cNvCxnSpPr>
          <p:nvPr/>
        </p:nvCxnSpPr>
        <p:spPr>
          <a:xfrm>
            <a:off x="4384233" y="7780878"/>
            <a:ext cx="4129568" cy="1130122"/>
          </a:xfrm>
          <a:prstGeom prst="line">
            <a:avLst/>
          </a:prstGeom>
          <a:ln w="25400">
            <a:solidFill>
              <a:srgbClr val="E2E57B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423B571-14C6-B5FE-482F-A1EDED52D40F}"/>
              </a:ext>
            </a:extLst>
          </p:cNvPr>
          <p:cNvCxnSpPr>
            <a:cxnSpLocks/>
          </p:cNvCxnSpPr>
          <p:nvPr/>
        </p:nvCxnSpPr>
        <p:spPr>
          <a:xfrm>
            <a:off x="9826338" y="6150459"/>
            <a:ext cx="2702212" cy="752442"/>
          </a:xfrm>
          <a:prstGeom prst="line">
            <a:avLst/>
          </a:prstGeom>
          <a:ln w="25400">
            <a:solidFill>
              <a:srgbClr val="FFFEC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25280-66FB-5B2A-E199-AECEB1247E78}"/>
              </a:ext>
            </a:extLst>
          </p:cNvPr>
          <p:cNvSpPr/>
          <p:nvPr/>
        </p:nvSpPr>
        <p:spPr>
          <a:xfrm>
            <a:off x="8274511" y="6140906"/>
            <a:ext cx="1748117" cy="2770094"/>
          </a:xfrm>
          <a:prstGeom prst="roundRect">
            <a:avLst/>
          </a:prstGeom>
          <a:noFill/>
          <a:ln w="57150">
            <a:solidFill>
              <a:srgbClr val="E2E57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Architectural North Arrow Vector">
            <a:extLst>
              <a:ext uri="{FF2B5EF4-FFF2-40B4-BE49-F238E27FC236}">
                <a16:creationId xmlns:a16="http://schemas.microsoft.com/office/drawing/2014/main" id="{D84F08D1-D3F6-04A6-DB54-A770131E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>
            <a:off x="16486094" y="1898289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9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0" grpId="0" animBg="1"/>
      <p:bldP spid="21" grpId="0"/>
      <p:bldP spid="12" grpId="0"/>
      <p:bldP spid="26" grpId="0"/>
      <p:bldP spid="28" grpId="0" animBg="1"/>
      <p:bldP spid="29" grpId="0"/>
      <p:bldP spid="10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EA66D-56CF-C493-425D-4843C61C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05B82-DA3E-724C-E9C9-57FF3AE5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7A61D8-4ABE-6DAA-1843-9C747D3968FA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3D1C3F4D-B2A1-FDC2-65BE-035DF1931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A81C7A0F-BD50-1F6B-6D6B-7556B3C72126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5815268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Aerial View Looking East Towards Shrine of St. Gianna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217226-AFC9-68A9-A6AC-A70E63E52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  <p:pic>
        <p:nvPicPr>
          <p:cNvPr id="2" name="Picture 2" descr="Architectural North Arrow Vector">
            <a:extLst>
              <a:ext uri="{FF2B5EF4-FFF2-40B4-BE49-F238E27FC236}">
                <a16:creationId xmlns:a16="http://schemas.microsoft.com/office/drawing/2014/main" id="{331A66AB-1A89-615E-4F3E-EB3E1F9E5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>
            <a:off x="16486094" y="1898289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C3C4-E33C-263E-70B7-E77F32D1F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B5410-DC6D-D922-FEEF-1158053E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CA6EAB-AC2A-5FF0-F8E0-811146021A0E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2D624E12-86AA-1083-943C-1D7A3EAC7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2B3FCB57-3116-DAB8-6129-BFC5651F462C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5815268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Ground View Looking East Towards Shrine of St. Gianna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432ED-D7B0-BF94-E8BD-023746879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  <p:pic>
        <p:nvPicPr>
          <p:cNvPr id="2" name="Picture 2" descr="Architectural North Arrow Vector">
            <a:extLst>
              <a:ext uri="{FF2B5EF4-FFF2-40B4-BE49-F238E27FC236}">
                <a16:creationId xmlns:a16="http://schemas.microsoft.com/office/drawing/2014/main" id="{B8B763C2-66A1-1762-E23C-E97FF9666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>
            <a:off x="16486094" y="1898289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B27A4-043C-6810-542A-AC6DEAAF6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DDFEB-ACFB-B688-74A2-C6896B175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07160E-3414-D26A-DD6A-701B9226D950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2DA6180-4E78-069B-0D59-55D0529E5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6F6A5320-501F-DBA6-1DF5-042E085D6976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5815268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Aerial View of Shrine of St. Gianna Looking Southeast</a:t>
            </a:r>
            <a:endParaRPr lang="en-US" sz="2500" i="1" dirty="0">
              <a:solidFill>
                <a:srgbClr val="FF6C0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82306-D724-E064-677A-8C7E3E9A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  <p:pic>
        <p:nvPicPr>
          <p:cNvPr id="2" name="Picture 2" descr="Architectural North Arrow Vector">
            <a:extLst>
              <a:ext uri="{FF2B5EF4-FFF2-40B4-BE49-F238E27FC236}">
                <a16:creationId xmlns:a16="http://schemas.microsoft.com/office/drawing/2014/main" id="{5E36E514-38F9-CFCA-8538-F55843595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>
            <a:off x="16486094" y="1898289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C408D-D259-9E20-6BAA-E03D4E3F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BA9319-CE61-DF5E-1D17-589730E5307C}"/>
              </a:ext>
            </a:extLst>
          </p:cNvPr>
          <p:cNvGrpSpPr/>
          <p:nvPr/>
        </p:nvGrpSpPr>
        <p:grpSpPr>
          <a:xfrm>
            <a:off x="993319" y="682979"/>
            <a:ext cx="14452576" cy="8580038"/>
            <a:chOff x="993319" y="682979"/>
            <a:chExt cx="14452576" cy="85800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A0C3A-FACD-88F4-919F-E2C6B4C6F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t="20434" r="14911" b="19417"/>
            <a:stretch/>
          </p:blipFill>
          <p:spPr>
            <a:xfrm>
              <a:off x="993319" y="682979"/>
              <a:ext cx="14452576" cy="858003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90E929-E946-A2C8-F278-94E20C78491E}"/>
                </a:ext>
              </a:extLst>
            </p:cNvPr>
            <p:cNvSpPr txBox="1"/>
            <p:nvPr/>
          </p:nvSpPr>
          <p:spPr>
            <a:xfrm>
              <a:off x="12453986" y="8364538"/>
              <a:ext cx="2711980" cy="3424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25" dirty="0"/>
                <a:t>Bell Tower - Phase 3A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567A640-B9A3-7E47-9828-2CC9745A1FC1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89EB8A9B-CD24-B459-D474-05BC9842A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786EF0F5-D698-DD5D-19A1-68E5B4C1608D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5333984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Parish Center Addition - First Level Floor Plan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16" name="Picture 2" descr="Architectural North Arrow Vector">
            <a:extLst>
              <a:ext uri="{FF2B5EF4-FFF2-40B4-BE49-F238E27FC236}">
                <a16:creationId xmlns:a16="http://schemas.microsoft.com/office/drawing/2014/main" id="{CB7610A3-15DE-FFCD-134B-6222FC6B5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 rot="16200000">
            <a:off x="409314" y="8305192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981E25-DD60-25B1-798E-C942B3A11591}"/>
              </a:ext>
            </a:extLst>
          </p:cNvPr>
          <p:cNvSpPr/>
          <p:nvPr/>
        </p:nvSpPr>
        <p:spPr>
          <a:xfrm>
            <a:off x="255182" y="861237"/>
            <a:ext cx="11621386" cy="840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BE768C-97B5-4799-EAB8-609F26E0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7" t="60237" r="31832" b="19416"/>
          <a:stretch/>
        </p:blipFill>
        <p:spPr>
          <a:xfrm>
            <a:off x="803722" y="1994748"/>
            <a:ext cx="10972789" cy="5804852"/>
          </a:xfrm>
          <a:prstGeom prst="rect">
            <a:avLst/>
          </a:prstGeom>
        </p:spPr>
      </p:pic>
      <p:pic>
        <p:nvPicPr>
          <p:cNvPr id="19" name="Picture 2" descr="Architectural North Arrow Vector">
            <a:extLst>
              <a:ext uri="{FF2B5EF4-FFF2-40B4-BE49-F238E27FC236}">
                <a16:creationId xmlns:a16="http://schemas.microsoft.com/office/drawing/2014/main" id="{657B33F2-B659-CB08-963B-A60483ED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 rot="16200000">
            <a:off x="409313" y="8315448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4B5C4-243A-B83D-5C99-CA43B3DF4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B32E2-FEF3-6B87-8F70-1465E6F334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21342" r="14665" b="20064"/>
          <a:stretch/>
        </p:blipFill>
        <p:spPr>
          <a:xfrm>
            <a:off x="972053" y="786619"/>
            <a:ext cx="14709982" cy="83582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6F4D51-6591-A4D4-F20F-3BA05F6E130C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D3B3269B-B03D-216F-8766-D5AF7F1C2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4EEBCE7D-FC10-12E3-801A-8F49FE7FDC5B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3851997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Parish Center Addition - Second Level Floor Plan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5" name="Picture 2" descr="Architectural North Arrow Vector">
            <a:extLst>
              <a:ext uri="{FF2B5EF4-FFF2-40B4-BE49-F238E27FC236}">
                <a16:creationId xmlns:a16="http://schemas.microsoft.com/office/drawing/2014/main" id="{779A59D4-762E-EFA5-9535-A4F62C13D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 rot="16200000">
            <a:off x="409314" y="8305192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54124-79DB-4B73-49EC-6568983E7BCA}"/>
              </a:ext>
            </a:extLst>
          </p:cNvPr>
          <p:cNvSpPr/>
          <p:nvPr/>
        </p:nvSpPr>
        <p:spPr>
          <a:xfrm>
            <a:off x="255182" y="861237"/>
            <a:ext cx="11621386" cy="840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Architectural North Arrow Vector">
            <a:extLst>
              <a:ext uri="{FF2B5EF4-FFF2-40B4-BE49-F238E27FC236}">
                <a16:creationId xmlns:a16="http://schemas.microsoft.com/office/drawing/2014/main" id="{A6DBEACF-A036-2983-F620-14FA4E26E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 rot="16200000">
            <a:off x="409314" y="8305192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1DFDF-AF79-23AF-1C43-0E23B44DCF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4" t="59333" r="31920" b="20064"/>
          <a:stretch/>
        </p:blipFill>
        <p:spPr>
          <a:xfrm>
            <a:off x="972053" y="1754355"/>
            <a:ext cx="10632578" cy="58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18B2-DE1C-B4E9-1E4D-DDF350864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81DCAF-D8F1-56E4-7F17-C3F2BC12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0607" r="14652" b="19377"/>
          <a:stretch/>
        </p:blipFill>
        <p:spPr>
          <a:xfrm>
            <a:off x="1045219" y="736144"/>
            <a:ext cx="14457926" cy="856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BFEE06-137C-035D-427F-B45096115273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14F762A-6EFA-4860-D4A8-83A155D77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531A4B2D-4E44-F956-30BD-4116E163D1A6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3851997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Parish Center Addition - Lower-Level Floor Plan</a:t>
            </a:r>
            <a:endParaRPr lang="en-US" sz="2500" i="1" dirty="0">
              <a:solidFill>
                <a:srgbClr val="D1D62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A1FA5-95C7-F569-C905-7FB351A06B22}"/>
              </a:ext>
            </a:extLst>
          </p:cNvPr>
          <p:cNvSpPr/>
          <p:nvPr/>
        </p:nvSpPr>
        <p:spPr>
          <a:xfrm>
            <a:off x="13088203" y="7356143"/>
            <a:ext cx="1815152" cy="436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Architectural North Arrow Vector">
            <a:extLst>
              <a:ext uri="{FF2B5EF4-FFF2-40B4-BE49-F238E27FC236}">
                <a16:creationId xmlns:a16="http://schemas.microsoft.com/office/drawing/2014/main" id="{8FCFBBE7-692F-6348-AA70-7C1FF4807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 rot="16200000">
            <a:off x="409314" y="8305192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9B0CBC-A484-6AAD-EDA6-14956828DE26}"/>
              </a:ext>
            </a:extLst>
          </p:cNvPr>
          <p:cNvSpPr/>
          <p:nvPr/>
        </p:nvSpPr>
        <p:spPr>
          <a:xfrm>
            <a:off x="255182" y="861237"/>
            <a:ext cx="11621386" cy="840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Architectural North Arrow Vector">
            <a:extLst>
              <a:ext uri="{FF2B5EF4-FFF2-40B4-BE49-F238E27FC236}">
                <a16:creationId xmlns:a16="http://schemas.microsoft.com/office/drawing/2014/main" id="{6DE081A4-E26B-6E83-600F-89E4E0425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t="18048" r="22045" b="15107"/>
          <a:stretch/>
        </p:blipFill>
        <p:spPr bwMode="auto">
          <a:xfrm rot="16200000">
            <a:off x="409314" y="8305192"/>
            <a:ext cx="645459" cy="7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CF5E6-3A3A-FBBC-E676-A0136EDDEE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0" t="61859" r="31855" b="19377"/>
          <a:stretch/>
        </p:blipFill>
        <p:spPr>
          <a:xfrm>
            <a:off x="170111" y="2385510"/>
            <a:ext cx="11423837" cy="53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DAEE97-E9BC-87F7-BB33-97E02800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E1A944-24D3-3AB0-A6DB-A981AB98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7881599" cy="1005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FBF30D-8ACC-7034-F633-C2844CE0AE9C}"/>
              </a:ext>
            </a:extLst>
          </p:cNvPr>
          <p:cNvSpPr/>
          <p:nvPr/>
        </p:nvSpPr>
        <p:spPr>
          <a:xfrm>
            <a:off x="6240" y="0"/>
            <a:ext cx="17875360" cy="75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pic>
        <p:nvPicPr>
          <p:cNvPr id="7" name="Picture 6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D7816D9-716E-01C1-7BC2-14E8F8E2B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3" y="254516"/>
            <a:ext cx="900938" cy="291732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D9AD0733-03ED-49DF-351E-DE9B5C642C58}"/>
              </a:ext>
            </a:extLst>
          </p:cNvPr>
          <p:cNvSpPr txBox="1">
            <a:spLocks/>
          </p:cNvSpPr>
          <p:nvPr/>
        </p:nvSpPr>
        <p:spPr>
          <a:xfrm>
            <a:off x="1316285" y="124906"/>
            <a:ext cx="17208021" cy="55807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20" i="1" dirty="0">
                <a:solidFill>
                  <a:srgbClr val="727272"/>
                </a:solidFill>
                <a:latin typeface="Arial Black" panose="020B0A04020102020204" pitchFamily="34" charset="0"/>
              </a:rPr>
              <a:t>Overall Aerial of Parish Center Addition Looking Southeast</a:t>
            </a:r>
            <a:endParaRPr lang="en-US" sz="2500" i="1" dirty="0">
              <a:solidFill>
                <a:srgbClr val="D1D6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4465B-FB40-0E84-2E4F-33712CF5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50" y="9601200"/>
            <a:ext cx="2650358" cy="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1483</TotalTime>
  <Words>197</Words>
  <Application>Microsoft Office PowerPoint</Application>
  <PresentationFormat>Custom</PresentationFormat>
  <Paragraphs>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 Johnson</dc:creator>
  <cp:lastModifiedBy>Jay Johnson</cp:lastModifiedBy>
  <cp:revision>15</cp:revision>
  <dcterms:created xsi:type="dcterms:W3CDTF">2024-12-13T13:50:29Z</dcterms:created>
  <dcterms:modified xsi:type="dcterms:W3CDTF">2025-03-14T23:25:53Z</dcterms:modified>
</cp:coreProperties>
</file>